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1"/>
  </p:notesMasterIdLst>
  <p:handoutMasterIdLst>
    <p:handoutMasterId r:id="rId22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74" r:id="rId14"/>
    <p:sldId id="267" r:id="rId15"/>
    <p:sldId id="260" r:id="rId16"/>
    <p:sldId id="277" r:id="rId17"/>
    <p:sldId id="264" r:id="rId18"/>
    <p:sldId id="276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74"/>
            <p14:sldId id="267"/>
            <p14:sldId id="260"/>
            <p14:sldId id="277"/>
            <p14:sldId id="264"/>
            <p14:sldId id="27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73A3DE-701C-47FC-BEE4-FB4F4AE356A0}" v="35" dt="2024-06-23T10:20:50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0866" autoAdjust="0"/>
  </p:normalViewPr>
  <p:slideViewPr>
    <p:cSldViewPr snapToGrid="0">
      <p:cViewPr varScale="1">
        <p:scale>
          <a:sx n="78" d="100"/>
          <a:sy n="78" d="100"/>
        </p:scale>
        <p:origin x="840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6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41DB6A2-565C-B68F-FE82-B7F3796EC8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B0B922-A63D-99B3-5B44-F1F1795354CD}"/>
              </a:ext>
            </a:extLst>
          </p:cNvPr>
          <p:cNvSpPr txBox="1"/>
          <p:nvPr userDrawn="1"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D6A66-808D-5105-4C15-A2027946653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BDF6F-B202-FBBD-1FA3-BD7B9376ECBE}"/>
              </a:ext>
            </a:extLst>
          </p:cNvPr>
          <p:cNvSpPr txBox="1"/>
          <p:nvPr userDrawn="1"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vscode-powershell/blob/main/CHANGELOG.md" TargetMode="External"/><Relationship Id="rId2" Type="http://schemas.openxmlformats.org/officeDocument/2006/relationships/hyperlink" Target="https://code.visualstudio.com/updates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youtube.com/c/Code2020" TargetMode="External"/><Relationship Id="rId4" Type="http://schemas.openxmlformats.org/officeDocument/2006/relationships/hyperlink" Target="https://www.youtube.com/@cod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C0RXrC4rCQ&amp;t=6s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www.youtube.com/watch?v=JNkjz6CwD70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dwRuTe-Hm4E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tYLMS_LRpTA" TargetMode="External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Justin Grote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270" y="265817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37E6E3D-25B4-6C43-572C-261DF64CC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person sitting on a couch with a dog&#10;&#10;Description automatically generated">
            <a:extLst>
              <a:ext uri="{FF2B5EF4-FFF2-40B4-BE49-F238E27FC236}">
                <a16:creationId xmlns:a16="http://schemas.microsoft.com/office/drawing/2014/main" id="{FD01F527-242B-D498-A132-A95BE670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15" y="1713114"/>
            <a:ext cx="3759222" cy="4990855"/>
          </a:xfrm>
          <a:prstGeom prst="rect">
            <a:avLst/>
          </a:prstGeom>
        </p:spPr>
      </p:pic>
      <p:pic>
        <p:nvPicPr>
          <p:cNvPr id="9" name="Picture 8" descr="A person holding a dog&#10;&#10;Description automatically generated">
            <a:extLst>
              <a:ext uri="{FF2B5EF4-FFF2-40B4-BE49-F238E27FC236}">
                <a16:creationId xmlns:a16="http://schemas.microsoft.com/office/drawing/2014/main" id="{2EB3E46C-CB9F-021E-AE9C-114AF0AB8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0" y="1696457"/>
            <a:ext cx="3103962" cy="41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7EE4-9FAA-16DE-ABF4-A63BB15C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Gist of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9DC77-9862-5C9A-5587-5C883C5D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PowerShell Extension Pack</a:t>
            </a:r>
          </a:p>
          <a:p>
            <a:r>
              <a:rPr lang="en-US" dirty="0"/>
              <a:t>Check out the PowerShell-specific </a:t>
            </a:r>
            <a:r>
              <a:rPr lang="en-US" dirty="0" err="1"/>
              <a:t>VSCode</a:t>
            </a:r>
            <a:r>
              <a:rPr lang="en-US" dirty="0"/>
              <a:t> settings</a:t>
            </a:r>
          </a:p>
          <a:p>
            <a:r>
              <a:rPr lang="en-US" dirty="0"/>
              <a:t>Use git, GitHub, and GitHub PR + </a:t>
            </a:r>
            <a:r>
              <a:rPr lang="en-US" dirty="0" err="1"/>
              <a:t>Github</a:t>
            </a:r>
            <a:r>
              <a:rPr lang="en-US" dirty="0"/>
              <a:t> Actions extensions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3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6031F7-31C4-B0C0-BB26-7B4D7604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" y="4795549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6485E-C2E5-6F50-2050-ACA86D5834C9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542BF-9A61-551A-849B-A596C882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A4C28E-92ED-141B-E840-155B7103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7CEF0-E60C-9C89-5145-ABFAF577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1DBE3-9D05-CD39-2681-3F067032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Visual Studio Code Updates Log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PowerShell for </a:t>
            </a:r>
            <a:r>
              <a:rPr lang="en-US" dirty="0" err="1">
                <a:hlinkClick r:id="rId3"/>
              </a:rPr>
              <a:t>VSCode</a:t>
            </a:r>
            <a:r>
              <a:rPr lang="en-US" dirty="0">
                <a:hlinkClick r:id="rId3"/>
              </a:rPr>
              <a:t> CHANGELOG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 err="1">
                <a:hlinkClick r:id="rId4"/>
              </a:rPr>
              <a:t>VSCode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Youtube</a:t>
            </a:r>
            <a:r>
              <a:rPr lang="en-US" dirty="0">
                <a:hlinkClick r:id="rId4"/>
              </a:rPr>
              <a:t> Channel (and shorts!)</a:t>
            </a:r>
            <a:endParaRPr lang="en-US" dirty="0"/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Code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3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E4776-C32E-41AF-C88F-A599FACC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" y="4795549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44FC1-CD3C-6EAF-BADE-5383C2049411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6975F8-433B-9AA0-BCC9-ECAFE1E4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BD198-509E-A965-9E10-A3C76ACA4A2A}"/>
              </a:ext>
            </a:extLst>
          </p:cNvPr>
          <p:cNvSpPr txBox="1"/>
          <p:nvPr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Optimizing Visual Studio Code for PowerShell, 2024 Edition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FD00D-1E7C-7F82-E75D-37E97DA3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2" y="3897202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073FE-736D-52EE-3699-3AB26D802CDC}"/>
              </a:ext>
            </a:extLst>
          </p:cNvPr>
          <p:cNvSpPr txBox="1"/>
          <p:nvPr/>
        </p:nvSpPr>
        <p:spPr>
          <a:xfrm>
            <a:off x="996723" y="5641780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thanks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our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sponsors: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9EF55C-776E-1F5D-2D66-7A008CEB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07" y="1120213"/>
            <a:ext cx="9147068" cy="5048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CC7E7-D0FF-2988-D317-A631D3FCF3F5}"/>
              </a:ext>
            </a:extLst>
          </p:cNvPr>
          <p:cNvSpPr txBox="1"/>
          <p:nvPr/>
        </p:nvSpPr>
        <p:spPr>
          <a:xfrm>
            <a:off x="2234657" y="86720"/>
            <a:ext cx="6908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</a:t>
            </a:r>
            <a:r>
              <a:rPr lang="fr-FR" sz="4400" b="1" dirty="0" err="1">
                <a:solidFill>
                  <a:srgbClr val="346296"/>
                </a:solidFill>
                <a:latin typeface="Calibri" panose="020F0502020204030204" pitchFamily="34" charset="0"/>
              </a:rPr>
              <a:t>k</a:t>
            </a:r>
            <a:r>
              <a:rPr lang="fr-FR" sz="4400" b="1" dirty="0">
                <a:solidFill>
                  <a:srgbClr val="346296"/>
                </a:solidFill>
                <a:latin typeface="Calibri" panose="020F0502020204030204" pitchFamily="34" charset="0"/>
              </a:rPr>
              <a:t> </a:t>
            </a:r>
            <a:r>
              <a:rPr lang="fr-FR" sz="4400" b="1" dirty="0" err="1">
                <a:solidFill>
                  <a:srgbClr val="346296"/>
                </a:solidFill>
                <a:latin typeface="Calibri" panose="020F0502020204030204" pitchFamily="34" charset="0"/>
              </a:rPr>
              <a:t>you</a:t>
            </a:r>
            <a:r>
              <a:rPr lang="fr-FR" sz="44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Allied Digital!</a:t>
            </a:r>
            <a:endParaRPr lang="en-US" sz="4400" dirty="0"/>
          </a:p>
        </p:txBody>
      </p:sp>
      <p:pic>
        <p:nvPicPr>
          <p:cNvPr id="2050" name="Picture 2" descr="Allied">
            <a:extLst>
              <a:ext uri="{FF2B5EF4-FFF2-40B4-BE49-F238E27FC236}">
                <a16:creationId xmlns:a16="http://schemas.microsoft.com/office/drawing/2014/main" id="{B0029C28-2DC3-0BC0-34EE-5E91657E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213" y="1168188"/>
            <a:ext cx="1653953" cy="12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</a:t>
            </a:r>
            <a:br>
              <a:rPr lang="en-US" dirty="0"/>
            </a:br>
            <a:r>
              <a:rPr lang="en-US" dirty="0"/>
              <a:t>Allied Digital Services LLC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4x Microsoft MVP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PowerShell </a:t>
            </a:r>
            <a:r>
              <a:rPr lang="en-US" sz="2800" dirty="0" err="1"/>
              <a:t>VSCode</a:t>
            </a:r>
            <a:r>
              <a:rPr lang="en-US" sz="2800" dirty="0"/>
              <a:t>, Pester </a:t>
            </a:r>
            <a:r>
              <a:rPr lang="en-US" sz="2800" dirty="0" err="1"/>
              <a:t>VSCode</a:t>
            </a:r>
            <a:r>
              <a:rPr lang="en-US" sz="2800" dirty="0"/>
              <a:t>, </a:t>
            </a:r>
            <a:r>
              <a:rPr lang="en-US" sz="2800" dirty="0" err="1"/>
              <a:t>PowerHTML</a:t>
            </a:r>
            <a:r>
              <a:rPr lang="en-US" sz="2800" dirty="0"/>
              <a:t>, </a:t>
            </a:r>
            <a:r>
              <a:rPr lang="en-US" sz="2800" dirty="0" err="1"/>
              <a:t>ModuleFast</a:t>
            </a:r>
            <a:r>
              <a:rPr lang="en-US" sz="2800" dirty="0"/>
              <a:t>, </a:t>
            </a:r>
            <a:r>
              <a:rPr lang="en-US" sz="2800" dirty="0" err="1"/>
              <a:t>SecretManagement</a:t>
            </a:r>
            <a:r>
              <a:rPr lang="en-US" sz="2800" dirty="0"/>
              <a:t>, </a:t>
            </a:r>
            <a:r>
              <a:rPr lang="en-US" sz="2800" dirty="0" err="1"/>
              <a:t>PoshNMAP</a:t>
            </a:r>
            <a:r>
              <a:rPr lang="en-US" sz="2800" dirty="0"/>
              <a:t>, </a:t>
            </a:r>
            <a:r>
              <a:rPr lang="en-US" sz="2800" dirty="0" err="1"/>
              <a:t>IPNetwork</a:t>
            </a:r>
            <a:r>
              <a:rPr lang="en-US" sz="2800" dirty="0"/>
              <a:t>, Press, etc.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E7B9-814D-05D2-9A79-811DCB12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" y="41060"/>
            <a:ext cx="3316570" cy="3519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1FF95-649E-114D-9D25-4CE7BD01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42" y="4019448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B798D-1D7F-5E88-A220-59393B63883F}"/>
              </a:ext>
            </a:extLst>
          </p:cNvPr>
          <p:cNvSpPr txBox="1"/>
          <p:nvPr/>
        </p:nvSpPr>
        <p:spPr>
          <a:xfrm>
            <a:off x="991833" y="5764026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Previously</a:t>
            </a:r>
            <a:endParaRPr lang="en-GB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3939D172-B02D-8D15-3C34-88E35ACDA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690" y="1557554"/>
            <a:ext cx="3815074" cy="21489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9CE9952-3BD3-F4CB-161B-1944D70B8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196" y="1557555"/>
            <a:ext cx="3831196" cy="21489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E34597AD-8E85-A0AC-0938-404437535B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845" y="3860924"/>
            <a:ext cx="3779547" cy="21489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hlinkClick r:id="rId8"/>
            <a:extLst>
              <a:ext uri="{FF2B5EF4-FFF2-40B4-BE49-F238E27FC236}">
                <a16:creationId xmlns:a16="http://schemas.microsoft.com/office/drawing/2014/main" id="{2C461078-213F-F6DC-C724-3DBB93401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703" y="3872701"/>
            <a:ext cx="3812062" cy="21659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41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Optimizing Visual Studio Code for PowerShell, 2024 Edition</vt:lpstr>
      <vt:lpstr>Many thanks to our sponsors:</vt:lpstr>
      <vt:lpstr>PowerPoint Presentation</vt:lpstr>
      <vt:lpstr>Justin Grote</vt:lpstr>
      <vt:lpstr>Previously</vt:lpstr>
      <vt:lpstr>The Gist of the Past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2024-06-26T14:08:56Z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